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08952B-C3FF-40B7-B162-6ACD9ABA4FE1}" v="1" dt="2025-08-11T01:42:19.4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70" d="100"/>
          <a:sy n="70" d="100"/>
        </p:scale>
        <p:origin x="536"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g>
</file>

<file path=ppt/media/image11.jpeg>
</file>

<file path=ppt/media/image12.jpeg>
</file>

<file path=ppt/media/image13.jpg>
</file>

<file path=ppt/media/image2.jp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4E0E44-D259-4E40-814E-A94050B82C9A}" type="datetimeFigureOut">
              <a:rPr lang="en-US" smtClean="0"/>
              <a:t>8/10/2025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CDB983-560C-4745-97DE-B61C3AE98CAA}" type="slidenum">
              <a:rPr lang="en-US" smtClean="0"/>
              <a:t>‹#›</a:t>
            </a:fld>
            <a:endParaRPr lang="en-US"/>
          </a:p>
        </p:txBody>
      </p:sp>
    </p:spTree>
    <p:extLst>
      <p:ext uri="{BB962C8B-B14F-4D97-AF65-F5344CB8AC3E}">
        <p14:creationId xmlns:p14="http://schemas.microsoft.com/office/powerpoint/2010/main" val="861540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CDB983-560C-4745-97DE-B61C3AE98CAA}" type="slidenum">
              <a:rPr lang="en-US" smtClean="0"/>
              <a:t>5</a:t>
            </a:fld>
            <a:endParaRPr lang="en-US"/>
          </a:p>
        </p:txBody>
      </p:sp>
    </p:spTree>
    <p:extLst>
      <p:ext uri="{BB962C8B-B14F-4D97-AF65-F5344CB8AC3E}">
        <p14:creationId xmlns:p14="http://schemas.microsoft.com/office/powerpoint/2010/main" val="3713704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CDB983-560C-4745-97DE-B61C3AE98CAA}" type="slidenum">
              <a:rPr lang="en-US" smtClean="0"/>
              <a:t>6</a:t>
            </a:fld>
            <a:endParaRPr lang="en-US"/>
          </a:p>
        </p:txBody>
      </p:sp>
    </p:spTree>
    <p:extLst>
      <p:ext uri="{BB962C8B-B14F-4D97-AF65-F5344CB8AC3E}">
        <p14:creationId xmlns:p14="http://schemas.microsoft.com/office/powerpoint/2010/main" val="3667202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CDB983-560C-4745-97DE-B61C3AE98CAA}" type="slidenum">
              <a:rPr lang="en-US" smtClean="0"/>
              <a:t>7</a:t>
            </a:fld>
            <a:endParaRPr lang="en-US"/>
          </a:p>
        </p:txBody>
      </p:sp>
    </p:spTree>
    <p:extLst>
      <p:ext uri="{BB962C8B-B14F-4D97-AF65-F5344CB8AC3E}">
        <p14:creationId xmlns:p14="http://schemas.microsoft.com/office/powerpoint/2010/main" val="1779326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8/10/2025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083491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8/10/2025</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243126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8/10/2025</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308287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8/10/2025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575383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8/10/2025</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64700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8/10/2025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9381789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8/10/2025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3537640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8/10/2025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877974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8/10/2025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530856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8/10/2025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928612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8/10/2025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1111942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8/10/2025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3921419674"/>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A875D55-4A80-43E9-38F6-27E366493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ful leaf patterns">
            <a:extLst>
              <a:ext uri="{FF2B5EF4-FFF2-40B4-BE49-F238E27FC236}">
                <a16:creationId xmlns:a16="http://schemas.microsoft.com/office/drawing/2014/main" id="{EA4E3862-6126-3C3D-3D90-D35232D394C6}"/>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3CB45C1A-0183-83C9-1633-2AA85E57602C}"/>
              </a:ext>
            </a:extLst>
          </p:cNvPr>
          <p:cNvSpPr>
            <a:spLocks noGrp="1"/>
          </p:cNvSpPr>
          <p:nvPr>
            <p:ph type="ctrTitle"/>
          </p:nvPr>
        </p:nvSpPr>
        <p:spPr>
          <a:xfrm>
            <a:off x="2301923" y="1482602"/>
            <a:ext cx="7588155" cy="2236264"/>
          </a:xfrm>
        </p:spPr>
        <p:txBody>
          <a:bodyPr>
            <a:normAutofit/>
          </a:bodyPr>
          <a:lstStyle/>
          <a:p>
            <a:r>
              <a:rPr lang="en-US" sz="5400">
                <a:solidFill>
                  <a:srgbClr val="FFFFFF"/>
                </a:solidFill>
              </a:rPr>
              <a:t>Protecting Wildlife on Florida’s Roads</a:t>
            </a:r>
            <a:endParaRPr lang="en-US" sz="5400" dirty="0">
              <a:solidFill>
                <a:srgbClr val="FFFFFF"/>
              </a:solidFill>
            </a:endParaRPr>
          </a:p>
        </p:txBody>
      </p:sp>
      <p:sp>
        <p:nvSpPr>
          <p:cNvPr id="3" name="Subtitle 2">
            <a:extLst>
              <a:ext uri="{FF2B5EF4-FFF2-40B4-BE49-F238E27FC236}">
                <a16:creationId xmlns:a16="http://schemas.microsoft.com/office/drawing/2014/main" id="{36DA2FC0-EE3B-7E2B-0BDC-7848F25BDBB7}"/>
              </a:ext>
            </a:extLst>
          </p:cNvPr>
          <p:cNvSpPr>
            <a:spLocks noGrp="1"/>
          </p:cNvSpPr>
          <p:nvPr>
            <p:ph type="subTitle" idx="1"/>
          </p:nvPr>
        </p:nvSpPr>
        <p:spPr>
          <a:xfrm>
            <a:off x="2301923" y="3793937"/>
            <a:ext cx="7588155" cy="1414091"/>
          </a:xfrm>
        </p:spPr>
        <p:txBody>
          <a:bodyPr>
            <a:normAutofit/>
          </a:bodyPr>
          <a:lstStyle/>
          <a:p>
            <a:pPr>
              <a:lnSpc>
                <a:spcPct val="110000"/>
              </a:lnSpc>
            </a:pPr>
            <a:r>
              <a:rPr lang="en-US" sz="1900">
                <a:solidFill>
                  <a:srgbClr val="FFFFFF"/>
                </a:solidFill>
              </a:rPr>
              <a:t>A Data-Driven Look at Wildlife-Vehicle Collisions in State Parks</a:t>
            </a:r>
          </a:p>
          <a:p>
            <a:pPr>
              <a:lnSpc>
                <a:spcPct val="110000"/>
              </a:lnSpc>
            </a:pPr>
            <a:endParaRPr lang="en-US" sz="1900">
              <a:solidFill>
                <a:srgbClr val="FFFFFF"/>
              </a:solidFill>
            </a:endParaRPr>
          </a:p>
          <a:p>
            <a:pPr>
              <a:lnSpc>
                <a:spcPct val="110000"/>
              </a:lnSpc>
            </a:pPr>
            <a:r>
              <a:rPr lang="en-US" sz="1900">
                <a:solidFill>
                  <a:srgbClr val="FFFFFF"/>
                </a:solidFill>
              </a:rPr>
              <a:t>By: Sarah Theriot</a:t>
            </a:r>
          </a:p>
        </p:txBody>
      </p:sp>
    </p:spTree>
    <p:extLst>
      <p:ext uri="{BB962C8B-B14F-4D97-AF65-F5344CB8AC3E}">
        <p14:creationId xmlns:p14="http://schemas.microsoft.com/office/powerpoint/2010/main" val="51051813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4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6D3D36-128C-BEDD-3B41-4D2E37D5B05E}"/>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15656B94-086A-F671-3A13-D5A0C8834EEC}"/>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711CC4E4-DD5F-35FF-CC48-D6AB2E96275E}"/>
              </a:ext>
            </a:extLst>
          </p:cNvPr>
          <p:cNvSpPr>
            <a:spLocks noGrp="1"/>
          </p:cNvSpPr>
          <p:nvPr>
            <p:ph type="title"/>
          </p:nvPr>
        </p:nvSpPr>
        <p:spPr/>
        <p:txBody>
          <a:bodyPr/>
          <a:lstStyle/>
          <a:p>
            <a:r>
              <a:rPr lang="en-US" dirty="0"/>
              <a:t>Understanding the Limits of the Data</a:t>
            </a:r>
          </a:p>
        </p:txBody>
      </p:sp>
      <p:sp>
        <p:nvSpPr>
          <p:cNvPr id="3" name="Content Placeholder 2">
            <a:extLst>
              <a:ext uri="{FF2B5EF4-FFF2-40B4-BE49-F238E27FC236}">
                <a16:creationId xmlns:a16="http://schemas.microsoft.com/office/drawing/2014/main" id="{D2BF32A1-E2F2-32C2-F3C5-69037217B4F6}"/>
              </a:ext>
            </a:extLst>
          </p:cNvPr>
          <p:cNvSpPr>
            <a:spLocks noGrp="1"/>
          </p:cNvSpPr>
          <p:nvPr>
            <p:ph idx="1"/>
          </p:nvPr>
        </p:nvSpPr>
        <p:spPr/>
        <p:txBody>
          <a:bodyPr/>
          <a:lstStyle/>
          <a:p>
            <a:r>
              <a:rPr lang="en-US"/>
              <a:t>Collisions reported may </a:t>
            </a:r>
            <a:r>
              <a:rPr lang="en-US" b="1"/>
              <a:t>underrepresent</a:t>
            </a:r>
            <a:r>
              <a:rPr lang="en-US"/>
              <a:t> </a:t>
            </a:r>
            <a:r>
              <a:rPr lang="en-US" b="1"/>
              <a:t>smaller animals</a:t>
            </a:r>
          </a:p>
          <a:p>
            <a:r>
              <a:rPr lang="en-US"/>
              <a:t>Reporting quality varies between parks</a:t>
            </a:r>
          </a:p>
          <a:p>
            <a:r>
              <a:rPr lang="en-US"/>
              <a:t>Data only goes up to 2015 — may not reflect current conditions</a:t>
            </a:r>
          </a:p>
          <a:p>
            <a:r>
              <a:rPr lang="en-US"/>
              <a:t>Results are a starting point, not definitive answers</a:t>
            </a:r>
            <a:endParaRPr lang="en-US" dirty="0"/>
          </a:p>
        </p:txBody>
      </p:sp>
      <p:pic>
        <p:nvPicPr>
          <p:cNvPr id="6" name="Picture 5" descr="Squirrel on a rock">
            <a:extLst>
              <a:ext uri="{FF2B5EF4-FFF2-40B4-BE49-F238E27FC236}">
                <a16:creationId xmlns:a16="http://schemas.microsoft.com/office/drawing/2014/main" id="{B1D56E8E-C9E1-0FB2-0C9B-4ED53A24B3CB}"/>
              </a:ext>
            </a:extLst>
          </p:cNvPr>
          <p:cNvPicPr>
            <a:picLocks noChangeAspect="1"/>
          </p:cNvPicPr>
          <p:nvPr/>
        </p:nvPicPr>
        <p:blipFill>
          <a:blip r:embed="rId3">
            <a:extLst>
              <a:ext uri="{28A0092B-C50C-407E-A947-70E740481C1C}">
                <a14:useLocalDpi xmlns:a14="http://schemas.microsoft.com/office/drawing/2010/main" val="0"/>
              </a:ext>
            </a:extLst>
          </a:blip>
          <a:srcRect l="-13" t="17317" b="16837"/>
          <a:stretch>
            <a:fillRect/>
          </a:stretch>
        </p:blipFill>
        <p:spPr>
          <a:xfrm>
            <a:off x="2740478" y="3723751"/>
            <a:ext cx="6711044" cy="2944839"/>
          </a:xfrm>
          <a:prstGeom prst="rect">
            <a:avLst/>
          </a:prstGeom>
        </p:spPr>
      </p:pic>
    </p:spTree>
    <p:extLst>
      <p:ext uri="{BB962C8B-B14F-4D97-AF65-F5344CB8AC3E}">
        <p14:creationId xmlns:p14="http://schemas.microsoft.com/office/powerpoint/2010/main" val="23553469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1AFBDB-8BD3-5B1E-2921-679878922B01}"/>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F962A512-ED8D-6292-80A2-5A98C84D2D0E}"/>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4702C09C-A691-04D9-73BF-F38A1F83C5BE}"/>
              </a:ext>
            </a:extLst>
          </p:cNvPr>
          <p:cNvSpPr>
            <a:spLocks noGrp="1"/>
          </p:cNvSpPr>
          <p:nvPr>
            <p:ph type="title"/>
          </p:nvPr>
        </p:nvSpPr>
        <p:spPr/>
        <p:txBody>
          <a:bodyPr/>
          <a:lstStyle/>
          <a:p>
            <a:r>
              <a:rPr lang="en-US" dirty="0"/>
              <a:t>Using the Data to Protect Wildlife</a:t>
            </a:r>
          </a:p>
        </p:txBody>
      </p:sp>
      <p:sp>
        <p:nvSpPr>
          <p:cNvPr id="3" name="Content Placeholder 2">
            <a:extLst>
              <a:ext uri="{FF2B5EF4-FFF2-40B4-BE49-F238E27FC236}">
                <a16:creationId xmlns:a16="http://schemas.microsoft.com/office/drawing/2014/main" id="{38AFC4BE-B64F-B27C-FECA-092A98FA699A}"/>
              </a:ext>
            </a:extLst>
          </p:cNvPr>
          <p:cNvSpPr>
            <a:spLocks noGrp="1"/>
          </p:cNvSpPr>
          <p:nvPr>
            <p:ph idx="1"/>
          </p:nvPr>
        </p:nvSpPr>
        <p:spPr/>
        <p:txBody>
          <a:bodyPr/>
          <a:lstStyle/>
          <a:p>
            <a:r>
              <a:rPr lang="en-US" dirty="0"/>
              <a:t>Prioritize high-collision parks for wildlife crossings and safety measures</a:t>
            </a:r>
          </a:p>
          <a:p>
            <a:r>
              <a:rPr lang="en-US" dirty="0"/>
              <a:t>Update and expand collision data collection regularly</a:t>
            </a:r>
          </a:p>
          <a:p>
            <a:r>
              <a:rPr lang="en-US" dirty="0"/>
              <a:t>Implement consistent reporting systems across parks</a:t>
            </a:r>
          </a:p>
          <a:p>
            <a:r>
              <a:rPr lang="en-US" dirty="0"/>
              <a:t>Consider targeted interventions like speed limits and signage</a:t>
            </a:r>
          </a:p>
        </p:txBody>
      </p:sp>
      <p:pic>
        <p:nvPicPr>
          <p:cNvPr id="6" name="Picture 5" descr="Corn snake in front of black background">
            <a:extLst>
              <a:ext uri="{FF2B5EF4-FFF2-40B4-BE49-F238E27FC236}">
                <a16:creationId xmlns:a16="http://schemas.microsoft.com/office/drawing/2014/main" id="{F62F1340-0920-CA08-ADB7-164B3A953B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2183" y="3755570"/>
            <a:ext cx="4207633" cy="2808513"/>
          </a:xfrm>
          <a:prstGeom prst="rect">
            <a:avLst/>
          </a:prstGeom>
        </p:spPr>
      </p:pic>
    </p:spTree>
    <p:extLst>
      <p:ext uri="{BB962C8B-B14F-4D97-AF65-F5344CB8AC3E}">
        <p14:creationId xmlns:p14="http://schemas.microsoft.com/office/powerpoint/2010/main" val="6049027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0B8CA9-07A6-F559-DC49-3DAC0F341E19}"/>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6BF64C0F-BCCF-C9BB-ACE3-EEAFBB502644}"/>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9EF6BCF3-BA08-6BB8-D99B-F35D940DFA21}"/>
              </a:ext>
            </a:extLst>
          </p:cNvPr>
          <p:cNvSpPr>
            <a:spLocks noGrp="1"/>
          </p:cNvSpPr>
          <p:nvPr>
            <p:ph type="title"/>
          </p:nvPr>
        </p:nvSpPr>
        <p:spPr/>
        <p:txBody>
          <a:bodyPr/>
          <a:lstStyle/>
          <a:p>
            <a:r>
              <a:rPr lang="en-US" dirty="0"/>
              <a:t>Putting Solutions Into Action</a:t>
            </a:r>
          </a:p>
        </p:txBody>
      </p:sp>
      <p:sp>
        <p:nvSpPr>
          <p:cNvPr id="3" name="Content Placeholder 2">
            <a:extLst>
              <a:ext uri="{FF2B5EF4-FFF2-40B4-BE49-F238E27FC236}">
                <a16:creationId xmlns:a16="http://schemas.microsoft.com/office/drawing/2014/main" id="{B447CB39-96BF-BE10-163E-9320ECCAD7ED}"/>
              </a:ext>
            </a:extLst>
          </p:cNvPr>
          <p:cNvSpPr>
            <a:spLocks noGrp="1"/>
          </p:cNvSpPr>
          <p:nvPr>
            <p:ph idx="1"/>
          </p:nvPr>
        </p:nvSpPr>
        <p:spPr>
          <a:xfrm>
            <a:off x="612648" y="1715532"/>
            <a:ext cx="6748798" cy="4593828"/>
          </a:xfrm>
        </p:spPr>
        <p:txBody>
          <a:bodyPr/>
          <a:lstStyle/>
          <a:p>
            <a:r>
              <a:rPr lang="en-US" dirty="0"/>
              <a:t>Develop a shared, standardized reporting system for all parks</a:t>
            </a:r>
          </a:p>
          <a:p>
            <a:r>
              <a:rPr lang="en-US" dirty="0"/>
              <a:t>Create an app for real-time wildlife sightings and collision reports</a:t>
            </a:r>
          </a:p>
          <a:p>
            <a:r>
              <a:rPr lang="en-US" dirty="0"/>
              <a:t>Engage community and stakeholders to build support and funding</a:t>
            </a:r>
          </a:p>
          <a:p>
            <a:r>
              <a:rPr lang="en-US" dirty="0"/>
              <a:t>Use data storytelling to raise awareness and drive change</a:t>
            </a:r>
          </a:p>
        </p:txBody>
      </p:sp>
      <p:pic>
        <p:nvPicPr>
          <p:cNvPr id="6" name="Picture 5" descr="Smartphone with chart graphic">
            <a:extLst>
              <a:ext uri="{FF2B5EF4-FFF2-40B4-BE49-F238E27FC236}">
                <a16:creationId xmlns:a16="http://schemas.microsoft.com/office/drawing/2014/main" id="{3E6039BA-2B83-E2C6-90F2-7286C9857D37}"/>
              </a:ext>
            </a:extLst>
          </p:cNvPr>
          <p:cNvPicPr>
            <a:picLocks noChangeAspect="1"/>
          </p:cNvPicPr>
          <p:nvPr/>
        </p:nvPicPr>
        <p:blipFill>
          <a:blip r:embed="rId3">
            <a:extLst>
              <a:ext uri="{28A0092B-C50C-407E-A947-70E740481C1C}">
                <a14:useLocalDpi xmlns:a14="http://schemas.microsoft.com/office/drawing/2010/main" val="0"/>
              </a:ext>
            </a:extLst>
          </a:blip>
          <a:srcRect l="9538" t="2661" r="9944"/>
          <a:stretch>
            <a:fillRect/>
          </a:stretch>
        </p:blipFill>
        <p:spPr>
          <a:xfrm>
            <a:off x="7674574" y="1715532"/>
            <a:ext cx="4204298" cy="4235569"/>
          </a:xfrm>
          <a:prstGeom prst="rect">
            <a:avLst/>
          </a:prstGeom>
        </p:spPr>
      </p:pic>
    </p:spTree>
    <p:extLst>
      <p:ext uri="{BB962C8B-B14F-4D97-AF65-F5344CB8AC3E}">
        <p14:creationId xmlns:p14="http://schemas.microsoft.com/office/powerpoint/2010/main" val="3954033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68B608-2783-CF5A-45B4-B6DBEDAAE5F8}"/>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CFD30C90-1E68-39B5-1E6E-1D56B9A0BCF8}"/>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04C6EFB5-92F0-0FC4-C0AA-31F0A7BBE389}"/>
              </a:ext>
            </a:extLst>
          </p:cNvPr>
          <p:cNvSpPr>
            <a:spLocks noGrp="1"/>
          </p:cNvSpPr>
          <p:nvPr>
            <p:ph type="title"/>
          </p:nvPr>
        </p:nvSpPr>
        <p:spPr/>
        <p:txBody>
          <a:bodyPr/>
          <a:lstStyle/>
          <a:p>
            <a:r>
              <a:rPr lang="en-US" dirty="0"/>
              <a:t>Ethics in Wildlife Collision Data</a:t>
            </a:r>
          </a:p>
        </p:txBody>
      </p:sp>
      <p:sp>
        <p:nvSpPr>
          <p:cNvPr id="3" name="Content Placeholder 2">
            <a:extLst>
              <a:ext uri="{FF2B5EF4-FFF2-40B4-BE49-F238E27FC236}">
                <a16:creationId xmlns:a16="http://schemas.microsoft.com/office/drawing/2014/main" id="{57F113D4-5921-D8DD-00E0-8F915A70671B}"/>
              </a:ext>
            </a:extLst>
          </p:cNvPr>
          <p:cNvSpPr>
            <a:spLocks noGrp="1"/>
          </p:cNvSpPr>
          <p:nvPr>
            <p:ph idx="1"/>
          </p:nvPr>
        </p:nvSpPr>
        <p:spPr/>
        <p:txBody>
          <a:bodyPr/>
          <a:lstStyle/>
          <a:p>
            <a:r>
              <a:rPr lang="en-US" dirty="0"/>
              <a:t>Animals represent real lives lost, not just data points</a:t>
            </a:r>
          </a:p>
          <a:p>
            <a:r>
              <a:rPr lang="en-US" dirty="0"/>
              <a:t>Avoid blaming parks for high collision numbers (reporting quality and wildlife abundance matter)</a:t>
            </a:r>
          </a:p>
          <a:p>
            <a:r>
              <a:rPr lang="en-US" dirty="0"/>
              <a:t>Use data responsibly to inform, not stigmatize</a:t>
            </a:r>
          </a:p>
          <a:p>
            <a:r>
              <a:rPr lang="en-US" dirty="0"/>
              <a:t>Aim for respectful, solution-focused communication</a:t>
            </a:r>
          </a:p>
        </p:txBody>
      </p:sp>
      <p:pic>
        <p:nvPicPr>
          <p:cNvPr id="6" name="Picture 5" descr="Close up of rabbit on grass">
            <a:extLst>
              <a:ext uri="{FF2B5EF4-FFF2-40B4-BE49-F238E27FC236}">
                <a16:creationId xmlns:a16="http://schemas.microsoft.com/office/drawing/2014/main" id="{65FC2A7C-2A28-C85F-660F-FD6DBB03D37C}"/>
              </a:ext>
            </a:extLst>
          </p:cNvPr>
          <p:cNvPicPr>
            <a:picLocks noChangeAspect="1"/>
          </p:cNvPicPr>
          <p:nvPr/>
        </p:nvPicPr>
        <p:blipFill>
          <a:blip r:embed="rId3">
            <a:extLst>
              <a:ext uri="{28A0092B-C50C-407E-A947-70E740481C1C}">
                <a14:useLocalDpi xmlns:a14="http://schemas.microsoft.com/office/drawing/2010/main" val="0"/>
              </a:ext>
            </a:extLst>
          </a:blip>
          <a:srcRect l="26773" t="8001" r="12132" b="15723"/>
          <a:stretch>
            <a:fillRect/>
          </a:stretch>
        </p:blipFill>
        <p:spPr>
          <a:xfrm>
            <a:off x="7105891" y="2844885"/>
            <a:ext cx="4473462" cy="3723396"/>
          </a:xfrm>
          <a:prstGeom prst="rect">
            <a:avLst/>
          </a:prstGeom>
        </p:spPr>
      </p:pic>
    </p:spTree>
    <p:extLst>
      <p:ext uri="{BB962C8B-B14F-4D97-AF65-F5344CB8AC3E}">
        <p14:creationId xmlns:p14="http://schemas.microsoft.com/office/powerpoint/2010/main" val="731453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BB94A3-486D-9738-0A4E-D0B2DEFA8C0C}"/>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66769C2D-BC0A-317D-8862-915051CB4B3B}"/>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78F76F9D-9A5D-0AB1-18A6-D3FDD9A57AAD}"/>
              </a:ext>
            </a:extLst>
          </p:cNvPr>
          <p:cNvSpPr>
            <a:spLocks noGrp="1"/>
          </p:cNvSpPr>
          <p:nvPr>
            <p:ph type="title"/>
          </p:nvPr>
        </p:nvSpPr>
        <p:spPr/>
        <p:txBody>
          <a:bodyPr/>
          <a:lstStyle/>
          <a:p>
            <a:r>
              <a:rPr lang="en-US" dirty="0"/>
              <a:t>Summary &amp; Next Steps</a:t>
            </a:r>
          </a:p>
        </p:txBody>
      </p:sp>
      <p:sp>
        <p:nvSpPr>
          <p:cNvPr id="3" name="Content Placeholder 2">
            <a:extLst>
              <a:ext uri="{FF2B5EF4-FFF2-40B4-BE49-F238E27FC236}">
                <a16:creationId xmlns:a16="http://schemas.microsoft.com/office/drawing/2014/main" id="{CA2B962B-2D4C-DB56-ACC0-02FA0AE003C1}"/>
              </a:ext>
            </a:extLst>
          </p:cNvPr>
          <p:cNvSpPr>
            <a:spLocks noGrp="1"/>
          </p:cNvSpPr>
          <p:nvPr>
            <p:ph idx="1"/>
          </p:nvPr>
        </p:nvSpPr>
        <p:spPr/>
        <p:txBody>
          <a:bodyPr/>
          <a:lstStyle/>
          <a:p>
            <a:r>
              <a:rPr lang="en-US" dirty="0"/>
              <a:t>Wildlife-vehicle collisions vary by park, season, and road type</a:t>
            </a:r>
          </a:p>
          <a:p>
            <a:r>
              <a:rPr lang="en-US" dirty="0"/>
              <a:t>Data-driven insights can guide targeted interventions</a:t>
            </a:r>
          </a:p>
          <a:p>
            <a:r>
              <a:rPr lang="en-US" dirty="0"/>
              <a:t>Ongoing data collection and community engagement are crucial</a:t>
            </a:r>
          </a:p>
          <a:p>
            <a:r>
              <a:rPr lang="en-US" dirty="0"/>
              <a:t>Hope to inspire safer roads for both wildlife and people</a:t>
            </a:r>
          </a:p>
        </p:txBody>
      </p:sp>
      <p:pic>
        <p:nvPicPr>
          <p:cNvPr id="8" name="Picture 7" descr="Aerial of forest and lake">
            <a:extLst>
              <a:ext uri="{FF2B5EF4-FFF2-40B4-BE49-F238E27FC236}">
                <a16:creationId xmlns:a16="http://schemas.microsoft.com/office/drawing/2014/main" id="{B6B26BD7-4F41-19C1-9A02-550E8E5CFE17}"/>
              </a:ext>
            </a:extLst>
          </p:cNvPr>
          <p:cNvPicPr>
            <a:picLocks noChangeAspect="1"/>
          </p:cNvPicPr>
          <p:nvPr/>
        </p:nvPicPr>
        <p:blipFill>
          <a:blip r:embed="rId3">
            <a:extLst>
              <a:ext uri="{28A0092B-C50C-407E-A947-70E740481C1C}">
                <a14:useLocalDpi xmlns:a14="http://schemas.microsoft.com/office/drawing/2010/main" val="0"/>
              </a:ext>
            </a:extLst>
          </a:blip>
          <a:srcRect t="37833" b="16255"/>
          <a:stretch>
            <a:fillRect/>
          </a:stretch>
        </p:blipFill>
        <p:spPr>
          <a:xfrm>
            <a:off x="0" y="3709357"/>
            <a:ext cx="12191999" cy="3148641"/>
          </a:xfrm>
          <a:prstGeom prst="rect">
            <a:avLst/>
          </a:prstGeom>
        </p:spPr>
      </p:pic>
    </p:spTree>
    <p:extLst>
      <p:ext uri="{BB962C8B-B14F-4D97-AF65-F5344CB8AC3E}">
        <p14:creationId xmlns:p14="http://schemas.microsoft.com/office/powerpoint/2010/main" val="2489684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D8E75A-3927-1A7B-E9EF-33577D7C115B}"/>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97A57E09-B993-DE4D-C13E-50717A11954C}"/>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62298BAF-B57A-FA00-7342-8ADA026B0AB2}"/>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CFB686B3-BA55-BC83-77E3-97AB1C642CEA}"/>
              </a:ext>
            </a:extLst>
          </p:cNvPr>
          <p:cNvSpPr>
            <a:spLocks noGrp="1"/>
          </p:cNvSpPr>
          <p:nvPr>
            <p:ph idx="1"/>
          </p:nvPr>
        </p:nvSpPr>
        <p:spPr/>
        <p:txBody>
          <a:bodyPr>
            <a:normAutofit fontScale="85000" lnSpcReduction="20000"/>
          </a:bodyPr>
          <a:lstStyle/>
          <a:p>
            <a:pPr marL="0" indent="0">
              <a:buNone/>
            </a:pPr>
            <a:r>
              <a:rPr lang="en-US" b="1" dirty="0"/>
              <a:t>Pre-Submitted Questions:</a:t>
            </a:r>
            <a:endParaRPr lang="en-US" dirty="0"/>
          </a:p>
          <a:p>
            <a:pPr marL="457200" lvl="0" indent="-457200">
              <a:buFont typeface="+mj-lt"/>
              <a:buAutoNum type="arabicPeriod"/>
            </a:pPr>
            <a:r>
              <a:rPr lang="en-US" dirty="0"/>
              <a:t>How did you handle the fact that your dataset ends in 2015?</a:t>
            </a:r>
          </a:p>
          <a:p>
            <a:pPr marL="457200" lvl="0" indent="-457200">
              <a:buFont typeface="+mj-lt"/>
              <a:buAutoNum type="arabicPeriod"/>
            </a:pPr>
            <a:r>
              <a:rPr lang="en-US" dirty="0"/>
              <a:t>Were there any parks that surprised you by how many collisions they had?</a:t>
            </a:r>
          </a:p>
          <a:p>
            <a:pPr marL="457200" lvl="0" indent="-457200">
              <a:buFont typeface="+mj-lt"/>
              <a:buAutoNum type="arabicPeriod"/>
            </a:pPr>
            <a:r>
              <a:rPr lang="en-US" dirty="0"/>
              <a:t>Could the attendance number be skewing the collision data?</a:t>
            </a:r>
          </a:p>
          <a:p>
            <a:pPr marL="457200" lvl="0" indent="-457200">
              <a:buFont typeface="+mj-lt"/>
              <a:buAutoNum type="arabicPeriod"/>
            </a:pPr>
            <a:r>
              <a:rPr lang="en-US" dirty="0"/>
              <a:t>Why do you think certain species show up more often?</a:t>
            </a:r>
          </a:p>
          <a:p>
            <a:pPr marL="457200" lvl="0" indent="-457200">
              <a:buFont typeface="+mj-lt"/>
              <a:buAutoNum type="arabicPeriod"/>
            </a:pPr>
            <a:r>
              <a:rPr lang="en-US" dirty="0"/>
              <a:t>Were there any patterns by month that stood out?</a:t>
            </a:r>
          </a:p>
          <a:p>
            <a:pPr marL="457200" lvl="0" indent="-457200">
              <a:buFont typeface="+mj-lt"/>
              <a:buAutoNum type="arabicPeriod"/>
            </a:pPr>
            <a:r>
              <a:rPr lang="en-US" dirty="0"/>
              <a:t>What would you say to someone to help them decide if it is worth investing in building wildlife crossings?</a:t>
            </a:r>
          </a:p>
          <a:p>
            <a:pPr marL="457200" lvl="0" indent="-457200">
              <a:buFont typeface="+mj-lt"/>
              <a:buAutoNum type="arabicPeriod"/>
            </a:pPr>
            <a:r>
              <a:rPr lang="en-US" dirty="0"/>
              <a:t>What was your biggest challenge in analyzing the data?</a:t>
            </a:r>
          </a:p>
          <a:p>
            <a:pPr marL="457200" lvl="0" indent="-457200">
              <a:buFont typeface="+mj-lt"/>
              <a:buAutoNum type="arabicPeriod"/>
            </a:pPr>
            <a:r>
              <a:rPr lang="en-US" dirty="0"/>
              <a:t>How do you think this kind of analysis can help the real world?</a:t>
            </a:r>
          </a:p>
          <a:p>
            <a:pPr marL="457200" lvl="0" indent="-457200">
              <a:buFont typeface="+mj-lt"/>
              <a:buAutoNum type="arabicPeriod"/>
            </a:pPr>
            <a:r>
              <a:rPr lang="en-US" dirty="0"/>
              <a:t>How did you decide what visuals to use in your project?</a:t>
            </a:r>
          </a:p>
          <a:p>
            <a:pPr marL="457200" lvl="0" indent="-457200">
              <a:buFont typeface="+mj-lt"/>
              <a:buAutoNum type="arabicPeriod"/>
            </a:pPr>
            <a:r>
              <a:rPr lang="en-US" dirty="0"/>
              <a:t>What is one thing you wish your dataset included, but did not?</a:t>
            </a:r>
          </a:p>
          <a:p>
            <a:endParaRPr lang="en-US" dirty="0"/>
          </a:p>
        </p:txBody>
      </p:sp>
    </p:spTree>
    <p:extLst>
      <p:ext uri="{BB962C8B-B14F-4D97-AF65-F5344CB8AC3E}">
        <p14:creationId xmlns:p14="http://schemas.microsoft.com/office/powerpoint/2010/main" val="38389988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581A6A-A171-FC73-7279-42EF94BFE110}"/>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2385DE3C-2B6A-CBC0-7F9B-DE6ECD0B4A0D}"/>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C86B7CEA-3711-F62B-401E-50C671E0F877}"/>
              </a:ext>
            </a:extLst>
          </p:cNvPr>
          <p:cNvSpPr>
            <a:spLocks noGrp="1"/>
          </p:cNvSpPr>
          <p:nvPr>
            <p:ph type="title"/>
          </p:nvPr>
        </p:nvSpPr>
        <p:spPr/>
        <p:txBody>
          <a:bodyPr/>
          <a:lstStyle/>
          <a:p>
            <a:r>
              <a:rPr lang="en-US" dirty="0"/>
              <a:t>Answers Pt. 1</a:t>
            </a:r>
          </a:p>
        </p:txBody>
      </p:sp>
      <p:sp>
        <p:nvSpPr>
          <p:cNvPr id="3" name="Content Placeholder 2">
            <a:extLst>
              <a:ext uri="{FF2B5EF4-FFF2-40B4-BE49-F238E27FC236}">
                <a16:creationId xmlns:a16="http://schemas.microsoft.com/office/drawing/2014/main" id="{E35C9966-5390-AD64-FAC0-FC741570F4E8}"/>
              </a:ext>
            </a:extLst>
          </p:cNvPr>
          <p:cNvSpPr>
            <a:spLocks noGrp="1"/>
          </p:cNvSpPr>
          <p:nvPr>
            <p:ph idx="1"/>
          </p:nvPr>
        </p:nvSpPr>
        <p:spPr/>
        <p:txBody>
          <a:bodyPr>
            <a:normAutofit fontScale="92500" lnSpcReduction="10000"/>
          </a:bodyPr>
          <a:lstStyle/>
          <a:p>
            <a:pPr marL="0" indent="0">
              <a:buNone/>
            </a:pPr>
            <a:r>
              <a:rPr lang="en-US" b="1" dirty="0"/>
              <a:t>Q1: How did you handle the fact that your dataset ends in 2015?</a:t>
            </a:r>
          </a:p>
          <a:p>
            <a:r>
              <a:rPr lang="en-US" dirty="0"/>
              <a:t>Since the data only goes up to 2015, I treated this project as a historical snapshot rather than a current analysis. I also emphasized the need for updated data to see if patterns have shifted and to validate whether recommendations still hold true today.</a:t>
            </a:r>
          </a:p>
          <a:p>
            <a:pPr marL="0" indent="0">
              <a:buNone/>
            </a:pPr>
            <a:r>
              <a:rPr lang="en-US" b="1" dirty="0"/>
              <a:t>Q2: Were there any parks that surprised you by how many collisions they had?</a:t>
            </a:r>
          </a:p>
          <a:p>
            <a:r>
              <a:rPr lang="en-US" dirty="0"/>
              <a:t>Yes, some parks like Big Talbot Island had higher collision numbers than I expected given their size. It highlights that collision risk isn’t just about park size or visitor numbers but involves factors like road type and wildlife presence.</a:t>
            </a:r>
          </a:p>
          <a:p>
            <a:pPr marL="0" indent="0">
              <a:buNone/>
            </a:pPr>
            <a:r>
              <a:rPr lang="en-US" b="1" dirty="0"/>
              <a:t>Q3: Could the attendance number be skewing the collision data?</a:t>
            </a:r>
          </a:p>
          <a:p>
            <a:r>
              <a:rPr lang="en-US" dirty="0"/>
              <a:t>I looked into that by comparing collisions with attendance and found no strong correlation. This suggests that attendance alone doesn’t drive collisions; road design and wildlife activity likely play bigger roles.</a:t>
            </a:r>
          </a:p>
        </p:txBody>
      </p:sp>
    </p:spTree>
    <p:extLst>
      <p:ext uri="{BB962C8B-B14F-4D97-AF65-F5344CB8AC3E}">
        <p14:creationId xmlns:p14="http://schemas.microsoft.com/office/powerpoint/2010/main" val="624122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6E2F75-21CF-E427-69EE-22B421CA8A2D}"/>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77D9F94C-61F2-EAEC-21AC-E979B9DCD03A}"/>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787D3F60-C328-FFEA-F961-CEC6DFC601F0}"/>
              </a:ext>
            </a:extLst>
          </p:cNvPr>
          <p:cNvSpPr>
            <a:spLocks noGrp="1"/>
          </p:cNvSpPr>
          <p:nvPr>
            <p:ph type="title"/>
          </p:nvPr>
        </p:nvSpPr>
        <p:spPr/>
        <p:txBody>
          <a:bodyPr/>
          <a:lstStyle/>
          <a:p>
            <a:r>
              <a:rPr lang="en-US" dirty="0"/>
              <a:t>Answers Pt. 2</a:t>
            </a:r>
          </a:p>
        </p:txBody>
      </p:sp>
      <p:sp>
        <p:nvSpPr>
          <p:cNvPr id="3" name="Content Placeholder 2">
            <a:extLst>
              <a:ext uri="{FF2B5EF4-FFF2-40B4-BE49-F238E27FC236}">
                <a16:creationId xmlns:a16="http://schemas.microsoft.com/office/drawing/2014/main" id="{BD2932CE-0207-CA6C-D3D5-97F03927460F}"/>
              </a:ext>
            </a:extLst>
          </p:cNvPr>
          <p:cNvSpPr>
            <a:spLocks noGrp="1"/>
          </p:cNvSpPr>
          <p:nvPr>
            <p:ph idx="1"/>
          </p:nvPr>
        </p:nvSpPr>
        <p:spPr/>
        <p:txBody>
          <a:bodyPr>
            <a:normAutofit fontScale="92500" lnSpcReduction="20000"/>
          </a:bodyPr>
          <a:lstStyle/>
          <a:p>
            <a:pPr marL="0" indent="0">
              <a:buNone/>
            </a:pPr>
            <a:r>
              <a:rPr lang="en-US" b="1" dirty="0"/>
              <a:t>Q4: Why do you think certain species show up more often?</a:t>
            </a:r>
          </a:p>
          <a:p>
            <a:r>
              <a:rPr lang="en-US" dirty="0"/>
              <a:t>Species like opossums and raccoons show up more often likely because they’re active at night, forage near roads, and are big enough to be noticed and reported. Smaller or more elusive animals may be underreported.</a:t>
            </a:r>
          </a:p>
          <a:p>
            <a:pPr marL="0" indent="0">
              <a:buNone/>
            </a:pPr>
            <a:r>
              <a:rPr lang="en-US" b="1" dirty="0"/>
              <a:t>Q5: Were there any patterns by month that stood out?</a:t>
            </a:r>
          </a:p>
          <a:p>
            <a:r>
              <a:rPr lang="en-US" dirty="0"/>
              <a:t>Yes, collisions peaked in late summer and fall, with another increase in spring. These seasonal trends might be related to breeding, migration, or changes in animal movement patterns during those times.</a:t>
            </a:r>
          </a:p>
          <a:p>
            <a:pPr marL="0" indent="0">
              <a:buNone/>
            </a:pPr>
            <a:r>
              <a:rPr lang="en-US" b="1" dirty="0"/>
              <a:t>Q6: What would you say to someone to help them decide if it is worth investing in building wildlife crossings?</a:t>
            </a:r>
          </a:p>
          <a:p>
            <a:r>
              <a:rPr lang="en-US" dirty="0"/>
              <a:t>I’d say the data shows clear hotspots where wildlife is consistently at risk, and targeted interventions like crossings can save animal lives and reduce driver injuries. It’s not just a conservation issue—it’s also about public safety.</a:t>
            </a:r>
          </a:p>
        </p:txBody>
      </p:sp>
    </p:spTree>
    <p:extLst>
      <p:ext uri="{BB962C8B-B14F-4D97-AF65-F5344CB8AC3E}">
        <p14:creationId xmlns:p14="http://schemas.microsoft.com/office/powerpoint/2010/main" val="10244701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56BF85-1DCA-16C0-6243-6AF6C2AAE418}"/>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B7448E11-4C21-B43D-049E-55F39269358A}"/>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1575BC05-C101-D932-284A-DB74A0F53B7F}"/>
              </a:ext>
            </a:extLst>
          </p:cNvPr>
          <p:cNvSpPr>
            <a:spLocks noGrp="1"/>
          </p:cNvSpPr>
          <p:nvPr>
            <p:ph type="title"/>
          </p:nvPr>
        </p:nvSpPr>
        <p:spPr/>
        <p:txBody>
          <a:bodyPr/>
          <a:lstStyle/>
          <a:p>
            <a:r>
              <a:rPr lang="en-US" dirty="0"/>
              <a:t>Answers Pt. 3</a:t>
            </a:r>
          </a:p>
        </p:txBody>
      </p:sp>
      <p:sp>
        <p:nvSpPr>
          <p:cNvPr id="3" name="Content Placeholder 2">
            <a:extLst>
              <a:ext uri="{FF2B5EF4-FFF2-40B4-BE49-F238E27FC236}">
                <a16:creationId xmlns:a16="http://schemas.microsoft.com/office/drawing/2014/main" id="{123B88CA-609B-736C-D5B4-C97E7A8E0162}"/>
              </a:ext>
            </a:extLst>
          </p:cNvPr>
          <p:cNvSpPr>
            <a:spLocks noGrp="1"/>
          </p:cNvSpPr>
          <p:nvPr>
            <p:ph idx="1"/>
          </p:nvPr>
        </p:nvSpPr>
        <p:spPr>
          <a:xfrm>
            <a:off x="612647" y="1086927"/>
            <a:ext cx="10653579" cy="5503653"/>
          </a:xfrm>
        </p:spPr>
        <p:txBody>
          <a:bodyPr>
            <a:normAutofit fontScale="85000" lnSpcReduction="10000"/>
          </a:bodyPr>
          <a:lstStyle/>
          <a:p>
            <a:pPr marL="0" indent="0">
              <a:buNone/>
            </a:pPr>
            <a:r>
              <a:rPr lang="en-US" b="1" dirty="0"/>
              <a:t>Q7: What was your biggest challenge in analyzing the data?</a:t>
            </a:r>
          </a:p>
          <a:p>
            <a:r>
              <a:rPr lang="en-US" dirty="0"/>
              <a:t>One big challenge was dealing with the gaps and inconsistencies in reporting. Not all parks may have collected data the same way, and smaller collisions might be underreported, which makes interpretation more complex.</a:t>
            </a:r>
          </a:p>
          <a:p>
            <a:pPr marL="0" indent="0">
              <a:buNone/>
            </a:pPr>
            <a:r>
              <a:rPr lang="en-US" b="1" dirty="0"/>
              <a:t>Q8: How do you think this kind of analysis can help the real world?</a:t>
            </a:r>
          </a:p>
          <a:p>
            <a:r>
              <a:rPr lang="en-US" dirty="0"/>
              <a:t>It gives park managers and policymakers a clearer picture of where wildlife is most at risk. That information can guide practical decisions—like where to lower speed limits, install signs, or consider building crossings.</a:t>
            </a:r>
          </a:p>
          <a:p>
            <a:pPr marL="0" indent="0">
              <a:buNone/>
            </a:pPr>
            <a:r>
              <a:rPr lang="en-US" b="1" dirty="0"/>
              <a:t>Q9: How did you decide what visuals to use in your project?</a:t>
            </a:r>
          </a:p>
          <a:p>
            <a:r>
              <a:rPr lang="en-US" dirty="0"/>
              <a:t>I focused on visuals that told a clear story—bar charts to compare parks and species, scatter plots to explore attendance impact, and monthly breakdowns to show seasonality. The goal was to keep it easy to understand and actionable.</a:t>
            </a:r>
          </a:p>
          <a:p>
            <a:pPr marL="0" indent="0">
              <a:buNone/>
            </a:pPr>
            <a:r>
              <a:rPr lang="en-US" b="1" dirty="0"/>
              <a:t>Q10: What is one thing you wish your dataset included, but did not?</a:t>
            </a:r>
          </a:p>
          <a:p>
            <a:r>
              <a:rPr lang="en-US" dirty="0"/>
              <a:t>I wish it had GPS coordinates for each collision. That would allow for more detailed spatial analysis and mapping, which could make the case for very specific intervention points along roads.</a:t>
            </a:r>
          </a:p>
        </p:txBody>
      </p:sp>
    </p:spTree>
    <p:extLst>
      <p:ext uri="{BB962C8B-B14F-4D97-AF65-F5344CB8AC3E}">
        <p14:creationId xmlns:p14="http://schemas.microsoft.com/office/powerpoint/2010/main" val="17152365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4AE256-98CC-FB67-C964-984C7C871BB0}"/>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CA2FA282-54ED-333D-E159-3386BE7D0C7A}"/>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DA2AA791-D7E7-CA71-0BC5-11DF545A64A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94485246-E046-BA4F-74AC-45E944FBEE3B}"/>
              </a:ext>
            </a:extLst>
          </p:cNvPr>
          <p:cNvSpPr>
            <a:spLocks noGrp="1"/>
          </p:cNvSpPr>
          <p:nvPr>
            <p:ph idx="1"/>
          </p:nvPr>
        </p:nvSpPr>
        <p:spPr/>
        <p:txBody>
          <a:bodyPr/>
          <a:lstStyle/>
          <a:p>
            <a:r>
              <a:rPr lang="en-US" dirty="0"/>
              <a:t>Gunther, M. S., et al. (2020). Wildlife-vehicle collisions at 42 Florida state parks (2005–2015). Dryad. https://doi.org/10.5061/dryad.qrfj6q5ds</a:t>
            </a:r>
          </a:p>
          <a:p>
            <a:r>
              <a:rPr lang="en-US" dirty="0"/>
              <a:t>Additional visuals, analysis, and interpretations created by Sarah Theriot using Python</a:t>
            </a:r>
          </a:p>
        </p:txBody>
      </p:sp>
    </p:spTree>
    <p:extLst>
      <p:ext uri="{BB962C8B-B14F-4D97-AF65-F5344CB8AC3E}">
        <p14:creationId xmlns:p14="http://schemas.microsoft.com/office/powerpoint/2010/main" val="81606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A82F31CC-8439-061E-D7F4-DE28A5F7A39A}"/>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EC06BCE2-03EC-E69C-A3AF-CD51D926A5CA}"/>
              </a:ext>
            </a:extLst>
          </p:cNvPr>
          <p:cNvSpPr>
            <a:spLocks noGrp="1"/>
          </p:cNvSpPr>
          <p:nvPr>
            <p:ph type="title"/>
          </p:nvPr>
        </p:nvSpPr>
        <p:spPr/>
        <p:txBody>
          <a:bodyPr/>
          <a:lstStyle/>
          <a:p>
            <a:r>
              <a:rPr lang="en-US" dirty="0"/>
              <a:t>Why Wildlife-Vehicle Collisions Matter</a:t>
            </a:r>
          </a:p>
        </p:txBody>
      </p:sp>
      <p:sp>
        <p:nvSpPr>
          <p:cNvPr id="3" name="Content Placeholder 2">
            <a:extLst>
              <a:ext uri="{FF2B5EF4-FFF2-40B4-BE49-F238E27FC236}">
                <a16:creationId xmlns:a16="http://schemas.microsoft.com/office/drawing/2014/main" id="{7A8E8D90-4A1E-0CC6-F482-74ED26309DDB}"/>
              </a:ext>
            </a:extLst>
          </p:cNvPr>
          <p:cNvSpPr>
            <a:spLocks noGrp="1"/>
          </p:cNvSpPr>
          <p:nvPr>
            <p:ph idx="1"/>
          </p:nvPr>
        </p:nvSpPr>
        <p:spPr>
          <a:xfrm>
            <a:off x="612647" y="1171074"/>
            <a:ext cx="10653579" cy="5138286"/>
          </a:xfrm>
        </p:spPr>
        <p:txBody>
          <a:bodyPr/>
          <a:lstStyle/>
          <a:p>
            <a:r>
              <a:rPr lang="en-US" dirty="0"/>
              <a:t>Thousands of animals are killed on Florida roads every year</a:t>
            </a:r>
          </a:p>
          <a:p>
            <a:r>
              <a:rPr lang="en-US" dirty="0"/>
              <a:t>Collisions pose serious risks to both wildlife and drivers</a:t>
            </a:r>
          </a:p>
          <a:p>
            <a:r>
              <a:rPr lang="en-US" dirty="0"/>
              <a:t>Roads fragment habitats, threatening long-term species survival</a:t>
            </a:r>
          </a:p>
          <a:p>
            <a:r>
              <a:rPr lang="en-US" dirty="0"/>
              <a:t>State parks offer key opportunities for safer wildlife crossings</a:t>
            </a:r>
          </a:p>
        </p:txBody>
      </p:sp>
      <p:pic>
        <p:nvPicPr>
          <p:cNvPr id="6" name="Picture 5" descr="Aerial view of winding road in forest">
            <a:extLst>
              <a:ext uri="{FF2B5EF4-FFF2-40B4-BE49-F238E27FC236}">
                <a16:creationId xmlns:a16="http://schemas.microsoft.com/office/drawing/2014/main" id="{5FD6121E-3141-92E3-A34C-3C5A910AA6C5}"/>
              </a:ext>
            </a:extLst>
          </p:cNvPr>
          <p:cNvPicPr>
            <a:picLocks noChangeAspect="1"/>
          </p:cNvPicPr>
          <p:nvPr/>
        </p:nvPicPr>
        <p:blipFill>
          <a:blip r:embed="rId3">
            <a:extLst>
              <a:ext uri="{28A0092B-C50C-407E-A947-70E740481C1C}">
                <a14:useLocalDpi xmlns:a14="http://schemas.microsoft.com/office/drawing/2010/main" val="0"/>
              </a:ext>
            </a:extLst>
          </a:blip>
          <a:srcRect t="12769" b="47003"/>
          <a:stretch>
            <a:fillRect/>
          </a:stretch>
        </p:blipFill>
        <p:spPr>
          <a:xfrm>
            <a:off x="0" y="3176337"/>
            <a:ext cx="12215419" cy="3681663"/>
          </a:xfrm>
          <a:prstGeom prst="rect">
            <a:avLst/>
          </a:prstGeom>
        </p:spPr>
      </p:pic>
    </p:spTree>
    <p:extLst>
      <p:ext uri="{BB962C8B-B14F-4D97-AF65-F5344CB8AC3E}">
        <p14:creationId xmlns:p14="http://schemas.microsoft.com/office/powerpoint/2010/main" val="4293065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1CC955-4C28-66F1-B2B6-13678ADD652B}"/>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B918C2BC-31BD-F441-81A5-36980A65D137}"/>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9D86B1BC-7F31-41D6-BBBC-39B8403BCD0D}"/>
              </a:ext>
            </a:extLst>
          </p:cNvPr>
          <p:cNvSpPr>
            <a:spLocks noGrp="1"/>
          </p:cNvSpPr>
          <p:nvPr>
            <p:ph type="title"/>
          </p:nvPr>
        </p:nvSpPr>
        <p:spPr/>
        <p:txBody>
          <a:bodyPr/>
          <a:lstStyle/>
          <a:p>
            <a:r>
              <a:rPr lang="en-US" dirty="0"/>
              <a:t>Research Question &amp; Goals</a:t>
            </a:r>
          </a:p>
        </p:txBody>
      </p:sp>
      <p:sp>
        <p:nvSpPr>
          <p:cNvPr id="3" name="Content Placeholder 2">
            <a:extLst>
              <a:ext uri="{FF2B5EF4-FFF2-40B4-BE49-F238E27FC236}">
                <a16:creationId xmlns:a16="http://schemas.microsoft.com/office/drawing/2014/main" id="{5F2DAA88-E66E-9450-B863-2F0F45705548}"/>
              </a:ext>
            </a:extLst>
          </p:cNvPr>
          <p:cNvSpPr>
            <a:spLocks noGrp="1"/>
          </p:cNvSpPr>
          <p:nvPr>
            <p:ph idx="1"/>
          </p:nvPr>
        </p:nvSpPr>
        <p:spPr/>
        <p:txBody>
          <a:bodyPr>
            <a:normAutofit/>
          </a:bodyPr>
          <a:lstStyle/>
          <a:p>
            <a:pPr marL="0" indent="0">
              <a:buNone/>
            </a:pPr>
            <a:r>
              <a:rPr lang="en-US" sz="2400" u="sng" dirty="0"/>
              <a:t>Where and when do wildlife-vehicle collisions happen most often in Florida state parks?</a:t>
            </a:r>
          </a:p>
          <a:p>
            <a:endParaRPr lang="en-US" sz="2400" dirty="0"/>
          </a:p>
          <a:p>
            <a:r>
              <a:rPr lang="en-US" sz="2400" dirty="0"/>
              <a:t>Project Goals:</a:t>
            </a:r>
          </a:p>
          <a:p>
            <a:pPr lvl="1"/>
            <a:r>
              <a:rPr lang="en-US" sz="2000" dirty="0"/>
              <a:t>Identify collision hotspots</a:t>
            </a:r>
          </a:p>
          <a:p>
            <a:pPr lvl="1"/>
            <a:r>
              <a:rPr lang="en-US" sz="2000" dirty="0"/>
              <a:t>Explore seasonal and road-type patterns</a:t>
            </a:r>
          </a:p>
          <a:p>
            <a:pPr lvl="1"/>
            <a:r>
              <a:rPr lang="en-US" sz="2000" dirty="0"/>
              <a:t>Understand potential links to human activity (e.g., park attendance)</a:t>
            </a:r>
          </a:p>
          <a:p>
            <a:pPr lvl="1"/>
            <a:r>
              <a:rPr lang="en-US" sz="2000" dirty="0"/>
              <a:t>Support data-informed solutions like wildlife crossings</a:t>
            </a:r>
          </a:p>
        </p:txBody>
      </p:sp>
    </p:spTree>
    <p:extLst>
      <p:ext uri="{BB962C8B-B14F-4D97-AF65-F5344CB8AC3E}">
        <p14:creationId xmlns:p14="http://schemas.microsoft.com/office/powerpoint/2010/main" val="3670678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A9119-3EFB-3F25-2EB1-7FE7EA4F7F98}"/>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5D948D12-870B-96E7-5689-38A3C73994A3}"/>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C5AB1348-7E49-B313-0EAB-726E3D4C32F6}"/>
              </a:ext>
            </a:extLst>
          </p:cNvPr>
          <p:cNvSpPr>
            <a:spLocks noGrp="1"/>
          </p:cNvSpPr>
          <p:nvPr>
            <p:ph type="title"/>
          </p:nvPr>
        </p:nvSpPr>
        <p:spPr/>
        <p:txBody>
          <a:bodyPr/>
          <a:lstStyle/>
          <a:p>
            <a:r>
              <a:rPr lang="en-US" dirty="0"/>
              <a:t>The Dataset: Wildlife Collisions in Florida Parks (2005-2015)</a:t>
            </a:r>
          </a:p>
        </p:txBody>
      </p:sp>
      <p:sp>
        <p:nvSpPr>
          <p:cNvPr id="3" name="Content Placeholder 2">
            <a:extLst>
              <a:ext uri="{FF2B5EF4-FFF2-40B4-BE49-F238E27FC236}">
                <a16:creationId xmlns:a16="http://schemas.microsoft.com/office/drawing/2014/main" id="{4701CFF4-A040-76C8-E185-1BF91A7DFE20}"/>
              </a:ext>
            </a:extLst>
          </p:cNvPr>
          <p:cNvSpPr>
            <a:spLocks noGrp="1"/>
          </p:cNvSpPr>
          <p:nvPr>
            <p:ph idx="1"/>
          </p:nvPr>
        </p:nvSpPr>
        <p:spPr/>
        <p:txBody>
          <a:bodyPr/>
          <a:lstStyle/>
          <a:p>
            <a:r>
              <a:rPr lang="en-US" dirty="0"/>
              <a:t>9,000+ collision records</a:t>
            </a:r>
          </a:p>
          <a:p>
            <a:r>
              <a:rPr lang="en-US" dirty="0"/>
              <a:t>Data from 42 Florida state parks</a:t>
            </a:r>
          </a:p>
          <a:p>
            <a:r>
              <a:rPr lang="en-US" dirty="0"/>
              <a:t>Covers 2005 to 2015</a:t>
            </a:r>
          </a:p>
          <a:p>
            <a:r>
              <a:rPr lang="en-US" dirty="0"/>
              <a:t>Includes species, number of animals, road type, park name, and attendance</a:t>
            </a:r>
          </a:p>
          <a:p>
            <a:endParaRPr lang="en-US" dirty="0"/>
          </a:p>
          <a:p>
            <a:r>
              <a:rPr lang="en-US" dirty="0"/>
              <a:t>Source: Gunther et al. (2020), via Dryad</a:t>
            </a:r>
          </a:p>
        </p:txBody>
      </p:sp>
      <p:pic>
        <p:nvPicPr>
          <p:cNvPr id="5" name="Picture 4">
            <a:extLst>
              <a:ext uri="{FF2B5EF4-FFF2-40B4-BE49-F238E27FC236}">
                <a16:creationId xmlns:a16="http://schemas.microsoft.com/office/drawing/2014/main" id="{C900ADDD-A4B2-2CED-6396-D2CA84DE8134}"/>
              </a:ext>
            </a:extLst>
          </p:cNvPr>
          <p:cNvPicPr>
            <a:picLocks noChangeAspect="1"/>
          </p:cNvPicPr>
          <p:nvPr/>
        </p:nvPicPr>
        <p:blipFill>
          <a:blip r:embed="rId3"/>
          <a:stretch>
            <a:fillRect/>
          </a:stretch>
        </p:blipFill>
        <p:spPr>
          <a:xfrm>
            <a:off x="160000" y="4645772"/>
            <a:ext cx="11871999" cy="975381"/>
          </a:xfrm>
          <a:prstGeom prst="rect">
            <a:avLst/>
          </a:prstGeom>
        </p:spPr>
      </p:pic>
    </p:spTree>
    <p:extLst>
      <p:ext uri="{BB962C8B-B14F-4D97-AF65-F5344CB8AC3E}">
        <p14:creationId xmlns:p14="http://schemas.microsoft.com/office/powerpoint/2010/main" val="661876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F2321-D7B6-B401-8692-54CC54D09109}"/>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F464378E-9B5A-8702-910E-7D99C3C7CA5E}"/>
              </a:ext>
            </a:extLst>
          </p:cNvPr>
          <p:cNvPicPr>
            <a:picLocks noChangeAspect="1"/>
          </p:cNvPicPr>
          <p:nvPr/>
        </p:nvPicPr>
        <p:blipFill>
          <a:blip r:embed="rId3">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A2AD1382-764E-0038-27AD-9BF34F344133}"/>
              </a:ext>
            </a:extLst>
          </p:cNvPr>
          <p:cNvSpPr>
            <a:spLocks noGrp="1"/>
          </p:cNvSpPr>
          <p:nvPr>
            <p:ph type="title"/>
          </p:nvPr>
        </p:nvSpPr>
        <p:spPr/>
        <p:txBody>
          <a:bodyPr/>
          <a:lstStyle/>
          <a:p>
            <a:r>
              <a:rPr lang="en-US" dirty="0"/>
              <a:t>How I Analyzed the Data</a:t>
            </a:r>
          </a:p>
        </p:txBody>
      </p:sp>
      <p:sp>
        <p:nvSpPr>
          <p:cNvPr id="3" name="Content Placeholder 2">
            <a:extLst>
              <a:ext uri="{FF2B5EF4-FFF2-40B4-BE49-F238E27FC236}">
                <a16:creationId xmlns:a16="http://schemas.microsoft.com/office/drawing/2014/main" id="{F9304E9C-045E-0035-E432-6D903C1E7FE3}"/>
              </a:ext>
            </a:extLst>
          </p:cNvPr>
          <p:cNvSpPr>
            <a:spLocks noGrp="1"/>
          </p:cNvSpPr>
          <p:nvPr>
            <p:ph idx="1"/>
          </p:nvPr>
        </p:nvSpPr>
        <p:spPr/>
        <p:txBody>
          <a:bodyPr/>
          <a:lstStyle/>
          <a:p>
            <a:r>
              <a:rPr lang="en-US" dirty="0"/>
              <a:t>Used summary statistics to find top parks and species involved</a:t>
            </a:r>
          </a:p>
          <a:p>
            <a:r>
              <a:rPr lang="en-US" dirty="0"/>
              <a:t>Bar charts and scatter plots for visual trends</a:t>
            </a:r>
          </a:p>
          <a:p>
            <a:r>
              <a:rPr lang="en-US" dirty="0"/>
              <a:t>Explored patterns by month, road type, and park attendance</a:t>
            </a:r>
          </a:p>
          <a:p>
            <a:r>
              <a:rPr lang="en-US" dirty="0"/>
              <a:t>Focused on clear, visual storytelling over complex modeling (for now)</a:t>
            </a:r>
          </a:p>
        </p:txBody>
      </p:sp>
      <p:pic>
        <p:nvPicPr>
          <p:cNvPr id="5" name="Picture 4" descr="A graph with green bars&#10;&#10;AI-generated content may be incorrect.">
            <a:extLst>
              <a:ext uri="{FF2B5EF4-FFF2-40B4-BE49-F238E27FC236}">
                <a16:creationId xmlns:a16="http://schemas.microsoft.com/office/drawing/2014/main" id="{97828E97-2F85-4A41-DA31-6EC71C860669}"/>
              </a:ext>
            </a:extLst>
          </p:cNvPr>
          <p:cNvPicPr>
            <a:picLocks noChangeAspect="1"/>
          </p:cNvPicPr>
          <p:nvPr/>
        </p:nvPicPr>
        <p:blipFill>
          <a:blip r:embed="rId4"/>
          <a:stretch>
            <a:fillRect/>
          </a:stretch>
        </p:blipFill>
        <p:spPr>
          <a:xfrm>
            <a:off x="744771" y="4226269"/>
            <a:ext cx="3676015" cy="2117725"/>
          </a:xfrm>
          <a:prstGeom prst="rect">
            <a:avLst/>
          </a:prstGeom>
        </p:spPr>
      </p:pic>
      <p:pic>
        <p:nvPicPr>
          <p:cNvPr id="6" name="Picture 5" descr="A graph with orange lines&#10;&#10;AI-generated content may be incorrect.">
            <a:extLst>
              <a:ext uri="{FF2B5EF4-FFF2-40B4-BE49-F238E27FC236}">
                <a16:creationId xmlns:a16="http://schemas.microsoft.com/office/drawing/2014/main" id="{BC652F64-A7FE-1EF4-BFAD-0C08E59C63E1}"/>
              </a:ext>
            </a:extLst>
          </p:cNvPr>
          <p:cNvPicPr>
            <a:picLocks noChangeAspect="1"/>
          </p:cNvPicPr>
          <p:nvPr/>
        </p:nvPicPr>
        <p:blipFill>
          <a:blip r:embed="rId5"/>
          <a:stretch>
            <a:fillRect/>
          </a:stretch>
        </p:blipFill>
        <p:spPr>
          <a:xfrm>
            <a:off x="7717874" y="4273259"/>
            <a:ext cx="3729355" cy="2070735"/>
          </a:xfrm>
          <a:prstGeom prst="rect">
            <a:avLst/>
          </a:prstGeom>
        </p:spPr>
      </p:pic>
    </p:spTree>
    <p:extLst>
      <p:ext uri="{BB962C8B-B14F-4D97-AF65-F5344CB8AC3E}">
        <p14:creationId xmlns:p14="http://schemas.microsoft.com/office/powerpoint/2010/main" val="31021973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675093-57F0-C95B-5C6F-73278BB8D8FB}"/>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8A2F619E-EB5B-1CAA-D514-3D58DE1AA0F1}"/>
              </a:ext>
            </a:extLst>
          </p:cNvPr>
          <p:cNvPicPr>
            <a:picLocks noChangeAspect="1"/>
          </p:cNvPicPr>
          <p:nvPr/>
        </p:nvPicPr>
        <p:blipFill>
          <a:blip r:embed="rId3">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730F5636-AE21-2A2E-0368-7379E78042B6}"/>
              </a:ext>
            </a:extLst>
          </p:cNvPr>
          <p:cNvSpPr>
            <a:spLocks noGrp="1"/>
          </p:cNvSpPr>
          <p:nvPr>
            <p:ph type="title"/>
          </p:nvPr>
        </p:nvSpPr>
        <p:spPr/>
        <p:txBody>
          <a:bodyPr/>
          <a:lstStyle/>
          <a:p>
            <a:r>
              <a:rPr lang="en-US" dirty="0"/>
              <a:t>Where are the Collision Hotspots?</a:t>
            </a:r>
          </a:p>
        </p:txBody>
      </p:sp>
      <p:sp>
        <p:nvSpPr>
          <p:cNvPr id="3" name="Content Placeholder 2">
            <a:extLst>
              <a:ext uri="{FF2B5EF4-FFF2-40B4-BE49-F238E27FC236}">
                <a16:creationId xmlns:a16="http://schemas.microsoft.com/office/drawing/2014/main" id="{4E0A7D29-17DF-04EA-70CC-80E6D1D0AE70}"/>
              </a:ext>
            </a:extLst>
          </p:cNvPr>
          <p:cNvSpPr>
            <a:spLocks noGrp="1"/>
          </p:cNvSpPr>
          <p:nvPr>
            <p:ph idx="1"/>
          </p:nvPr>
        </p:nvSpPr>
        <p:spPr>
          <a:xfrm>
            <a:off x="612647" y="1715532"/>
            <a:ext cx="11082048" cy="4593828"/>
          </a:xfrm>
        </p:spPr>
        <p:txBody>
          <a:bodyPr/>
          <a:lstStyle/>
          <a:p>
            <a:r>
              <a:rPr lang="en-US" dirty="0"/>
              <a:t>Collisions aren’t spread evenly across parks</a:t>
            </a:r>
          </a:p>
          <a:p>
            <a:pPr marL="0" indent="0">
              <a:buNone/>
            </a:pPr>
            <a:endParaRPr lang="en-US" dirty="0"/>
          </a:p>
          <a:p>
            <a:pPr marL="0" indent="0">
              <a:buNone/>
            </a:pPr>
            <a:endParaRPr lang="en-US" dirty="0"/>
          </a:p>
          <a:p>
            <a:r>
              <a:rPr lang="en-US" dirty="0"/>
              <a:t>Top parks with high collision numbers:</a:t>
            </a:r>
          </a:p>
          <a:p>
            <a:pPr lvl="1"/>
            <a:r>
              <a:rPr lang="en-US" dirty="0"/>
              <a:t>John Pennekamp Coral Reef</a:t>
            </a:r>
          </a:p>
          <a:p>
            <a:pPr lvl="1"/>
            <a:r>
              <a:rPr lang="en-US" dirty="0"/>
              <a:t>Big Talbot Island</a:t>
            </a:r>
          </a:p>
          <a:p>
            <a:pPr lvl="1"/>
            <a:r>
              <a:rPr lang="en-US" dirty="0"/>
              <a:t>Jonathan Dickinson</a:t>
            </a:r>
          </a:p>
          <a:p>
            <a:pPr marL="0" indent="0">
              <a:buNone/>
            </a:pPr>
            <a:endParaRPr lang="en-US" dirty="0"/>
          </a:p>
          <a:p>
            <a:pPr marL="0" indent="0">
              <a:buNone/>
            </a:pPr>
            <a:endParaRPr lang="en-US" dirty="0"/>
          </a:p>
          <a:p>
            <a:r>
              <a:rPr lang="en-US" dirty="0"/>
              <a:t>These may be prime candidates for wildlife crossings</a:t>
            </a:r>
          </a:p>
        </p:txBody>
      </p:sp>
      <p:pic>
        <p:nvPicPr>
          <p:cNvPr id="5" name="Picture 4" descr="A graph with green bars&#10;&#10;AI-generated content may be incorrect.">
            <a:extLst>
              <a:ext uri="{FF2B5EF4-FFF2-40B4-BE49-F238E27FC236}">
                <a16:creationId xmlns:a16="http://schemas.microsoft.com/office/drawing/2014/main" id="{77FC235B-980A-5B31-2D0C-4A8CA122FDB4}"/>
              </a:ext>
            </a:extLst>
          </p:cNvPr>
          <p:cNvPicPr>
            <a:picLocks noChangeAspect="1"/>
          </p:cNvPicPr>
          <p:nvPr/>
        </p:nvPicPr>
        <p:blipFill>
          <a:blip r:embed="rId4"/>
          <a:stretch>
            <a:fillRect/>
          </a:stretch>
        </p:blipFill>
        <p:spPr>
          <a:xfrm>
            <a:off x="5529426" y="2229537"/>
            <a:ext cx="6165269" cy="3551766"/>
          </a:xfrm>
          <a:prstGeom prst="rect">
            <a:avLst/>
          </a:prstGeom>
        </p:spPr>
      </p:pic>
    </p:spTree>
    <p:extLst>
      <p:ext uri="{BB962C8B-B14F-4D97-AF65-F5344CB8AC3E}">
        <p14:creationId xmlns:p14="http://schemas.microsoft.com/office/powerpoint/2010/main" val="441248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9CEA7F-9C5B-D749-0546-0173E21AF96A}"/>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6F955CB4-0F2C-8867-866A-982998EC053B}"/>
              </a:ext>
            </a:extLst>
          </p:cNvPr>
          <p:cNvPicPr>
            <a:picLocks noChangeAspect="1"/>
          </p:cNvPicPr>
          <p:nvPr/>
        </p:nvPicPr>
        <p:blipFill>
          <a:blip r:embed="rId3">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11008D14-FD54-78CD-5E44-B8E3FFBA63F2}"/>
              </a:ext>
            </a:extLst>
          </p:cNvPr>
          <p:cNvSpPr>
            <a:spLocks noGrp="1"/>
          </p:cNvSpPr>
          <p:nvPr>
            <p:ph type="title"/>
          </p:nvPr>
        </p:nvSpPr>
        <p:spPr/>
        <p:txBody>
          <a:bodyPr/>
          <a:lstStyle/>
          <a:p>
            <a:r>
              <a:rPr lang="en-US" dirty="0"/>
              <a:t>When and Where Collisions Happen Most</a:t>
            </a:r>
          </a:p>
        </p:txBody>
      </p:sp>
      <p:sp>
        <p:nvSpPr>
          <p:cNvPr id="7" name="Text Placeholder 6">
            <a:extLst>
              <a:ext uri="{FF2B5EF4-FFF2-40B4-BE49-F238E27FC236}">
                <a16:creationId xmlns:a16="http://schemas.microsoft.com/office/drawing/2014/main" id="{B20ECCEB-55F3-7E9D-FF68-73F65B7E1A2A}"/>
              </a:ext>
            </a:extLst>
          </p:cNvPr>
          <p:cNvSpPr>
            <a:spLocks noGrp="1"/>
          </p:cNvSpPr>
          <p:nvPr>
            <p:ph type="body" idx="1"/>
          </p:nvPr>
        </p:nvSpPr>
        <p:spPr>
          <a:xfrm>
            <a:off x="609599" y="1355889"/>
            <a:ext cx="5157787" cy="559834"/>
          </a:xfrm>
        </p:spPr>
        <p:txBody>
          <a:bodyPr/>
          <a:lstStyle/>
          <a:p>
            <a:r>
              <a:rPr lang="en-US" dirty="0"/>
              <a:t>Seasonal trends:</a:t>
            </a:r>
          </a:p>
        </p:txBody>
      </p:sp>
      <p:sp>
        <p:nvSpPr>
          <p:cNvPr id="3" name="Content Placeholder 2">
            <a:extLst>
              <a:ext uri="{FF2B5EF4-FFF2-40B4-BE49-F238E27FC236}">
                <a16:creationId xmlns:a16="http://schemas.microsoft.com/office/drawing/2014/main" id="{ECD9AB07-EADE-72CD-4769-8D41624E2253}"/>
              </a:ext>
            </a:extLst>
          </p:cNvPr>
          <p:cNvSpPr>
            <a:spLocks noGrp="1"/>
          </p:cNvSpPr>
          <p:nvPr>
            <p:ph sz="half" idx="2"/>
          </p:nvPr>
        </p:nvSpPr>
        <p:spPr>
          <a:xfrm>
            <a:off x="609599" y="2006525"/>
            <a:ext cx="5157787" cy="3765089"/>
          </a:xfrm>
        </p:spPr>
        <p:txBody>
          <a:bodyPr/>
          <a:lstStyle/>
          <a:p>
            <a:r>
              <a:rPr lang="en-US" dirty="0"/>
              <a:t>Collisions peak in late summer and fall</a:t>
            </a:r>
          </a:p>
          <a:p>
            <a:r>
              <a:rPr lang="en-US" dirty="0"/>
              <a:t>Spring is also high; winter months (Jan–Feb) are lower</a:t>
            </a:r>
          </a:p>
        </p:txBody>
      </p:sp>
      <p:sp>
        <p:nvSpPr>
          <p:cNvPr id="8" name="Text Placeholder 7">
            <a:extLst>
              <a:ext uri="{FF2B5EF4-FFF2-40B4-BE49-F238E27FC236}">
                <a16:creationId xmlns:a16="http://schemas.microsoft.com/office/drawing/2014/main" id="{C14628E9-52B0-CDDD-98A1-44C36CCB2D81}"/>
              </a:ext>
            </a:extLst>
          </p:cNvPr>
          <p:cNvSpPr>
            <a:spLocks noGrp="1"/>
          </p:cNvSpPr>
          <p:nvPr>
            <p:ph type="body" sz="quarter" idx="3"/>
          </p:nvPr>
        </p:nvSpPr>
        <p:spPr>
          <a:xfrm>
            <a:off x="6172200" y="1355889"/>
            <a:ext cx="5183188" cy="559834"/>
          </a:xfrm>
        </p:spPr>
        <p:txBody>
          <a:bodyPr/>
          <a:lstStyle/>
          <a:p>
            <a:r>
              <a:rPr lang="en-US" dirty="0"/>
              <a:t>Road Types matter:</a:t>
            </a:r>
          </a:p>
        </p:txBody>
      </p:sp>
      <p:sp>
        <p:nvSpPr>
          <p:cNvPr id="9" name="Content Placeholder 8">
            <a:extLst>
              <a:ext uri="{FF2B5EF4-FFF2-40B4-BE49-F238E27FC236}">
                <a16:creationId xmlns:a16="http://schemas.microsoft.com/office/drawing/2014/main" id="{2D2EB620-7825-73E7-CEBE-D175C3647CEE}"/>
              </a:ext>
            </a:extLst>
          </p:cNvPr>
          <p:cNvSpPr>
            <a:spLocks noGrp="1"/>
          </p:cNvSpPr>
          <p:nvPr>
            <p:ph sz="quarter" idx="4"/>
          </p:nvPr>
        </p:nvSpPr>
        <p:spPr>
          <a:xfrm>
            <a:off x="6172200" y="2006525"/>
            <a:ext cx="5183189" cy="3765089"/>
          </a:xfrm>
        </p:spPr>
        <p:txBody>
          <a:bodyPr/>
          <a:lstStyle/>
          <a:p>
            <a:r>
              <a:rPr lang="en-US" dirty="0"/>
              <a:t>Through-roads (faster traffic) have more collisions</a:t>
            </a:r>
          </a:p>
          <a:p>
            <a:r>
              <a:rPr lang="en-US" dirty="0"/>
              <a:t>Smaller internal roads are generally safer</a:t>
            </a:r>
          </a:p>
          <a:p>
            <a:endParaRPr lang="en-US" dirty="0"/>
          </a:p>
        </p:txBody>
      </p:sp>
      <p:pic>
        <p:nvPicPr>
          <p:cNvPr id="5" name="Picture 4" descr="A graph with orange lines&#10;&#10;AI-generated content may be incorrect.">
            <a:extLst>
              <a:ext uri="{FF2B5EF4-FFF2-40B4-BE49-F238E27FC236}">
                <a16:creationId xmlns:a16="http://schemas.microsoft.com/office/drawing/2014/main" id="{0D59E276-CE25-D578-7BD1-0A9C692538F4}"/>
              </a:ext>
            </a:extLst>
          </p:cNvPr>
          <p:cNvPicPr>
            <a:picLocks noChangeAspect="1"/>
          </p:cNvPicPr>
          <p:nvPr/>
        </p:nvPicPr>
        <p:blipFill>
          <a:blip r:embed="rId4"/>
          <a:stretch>
            <a:fillRect/>
          </a:stretch>
        </p:blipFill>
        <p:spPr>
          <a:xfrm>
            <a:off x="905683" y="3889070"/>
            <a:ext cx="4622021" cy="2566390"/>
          </a:xfrm>
          <a:prstGeom prst="rect">
            <a:avLst/>
          </a:prstGeom>
        </p:spPr>
      </p:pic>
      <p:pic>
        <p:nvPicPr>
          <p:cNvPr id="6" name="Picture 5" descr="A graph showing different colored squares&#10;&#10;AI-generated content may be incorrect.">
            <a:extLst>
              <a:ext uri="{FF2B5EF4-FFF2-40B4-BE49-F238E27FC236}">
                <a16:creationId xmlns:a16="http://schemas.microsoft.com/office/drawing/2014/main" id="{01A2106B-AB76-AAC9-E499-7189AE6D19C1}"/>
              </a:ext>
            </a:extLst>
          </p:cNvPr>
          <p:cNvPicPr>
            <a:picLocks noChangeAspect="1"/>
          </p:cNvPicPr>
          <p:nvPr/>
        </p:nvPicPr>
        <p:blipFill>
          <a:blip r:embed="rId5"/>
          <a:stretch>
            <a:fillRect/>
          </a:stretch>
        </p:blipFill>
        <p:spPr>
          <a:xfrm>
            <a:off x="6420014" y="3889069"/>
            <a:ext cx="4711762" cy="2664131"/>
          </a:xfrm>
          <a:prstGeom prst="rect">
            <a:avLst/>
          </a:prstGeom>
        </p:spPr>
      </p:pic>
    </p:spTree>
    <p:extLst>
      <p:ext uri="{BB962C8B-B14F-4D97-AF65-F5344CB8AC3E}">
        <p14:creationId xmlns:p14="http://schemas.microsoft.com/office/powerpoint/2010/main" val="35430839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04CA94-A72B-AC60-92C0-24B7CF65A20F}"/>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BEAED4D6-2FC7-3AAE-0DC1-1443E56DC66C}"/>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754B70B5-6CE9-220D-5E5F-1E188885CD36}"/>
              </a:ext>
            </a:extLst>
          </p:cNvPr>
          <p:cNvSpPr>
            <a:spLocks noGrp="1"/>
          </p:cNvSpPr>
          <p:nvPr>
            <p:ph type="title"/>
          </p:nvPr>
        </p:nvSpPr>
        <p:spPr/>
        <p:txBody>
          <a:bodyPr/>
          <a:lstStyle/>
          <a:p>
            <a:r>
              <a:rPr lang="en-US" dirty="0"/>
              <a:t>Does Park Attendance Affect Collisions</a:t>
            </a:r>
          </a:p>
        </p:txBody>
      </p:sp>
      <p:sp>
        <p:nvSpPr>
          <p:cNvPr id="3" name="Content Placeholder 2">
            <a:extLst>
              <a:ext uri="{FF2B5EF4-FFF2-40B4-BE49-F238E27FC236}">
                <a16:creationId xmlns:a16="http://schemas.microsoft.com/office/drawing/2014/main" id="{06C6A986-81E9-6B48-546B-3815B9CBF65B}"/>
              </a:ext>
            </a:extLst>
          </p:cNvPr>
          <p:cNvSpPr>
            <a:spLocks noGrp="1"/>
          </p:cNvSpPr>
          <p:nvPr>
            <p:ph idx="1"/>
          </p:nvPr>
        </p:nvSpPr>
        <p:spPr/>
        <p:txBody>
          <a:bodyPr/>
          <a:lstStyle/>
          <a:p>
            <a:r>
              <a:rPr lang="en-US" dirty="0"/>
              <a:t>Compared collisions with park attendance numbers</a:t>
            </a:r>
          </a:p>
          <a:p>
            <a:r>
              <a:rPr lang="en-US" dirty="0"/>
              <a:t>Found no strong correlation between attendance and collisions</a:t>
            </a:r>
          </a:p>
          <a:p>
            <a:r>
              <a:rPr lang="en-US" dirty="0"/>
              <a:t>Suggests factors like road design and wildlife presence might matter more than visitor count</a:t>
            </a:r>
          </a:p>
        </p:txBody>
      </p:sp>
      <p:pic>
        <p:nvPicPr>
          <p:cNvPr id="5" name="Picture 4" descr="A graph with blue dots&#10;&#10;AI-generated content may be incorrect.">
            <a:extLst>
              <a:ext uri="{FF2B5EF4-FFF2-40B4-BE49-F238E27FC236}">
                <a16:creationId xmlns:a16="http://schemas.microsoft.com/office/drawing/2014/main" id="{8B87C0DD-4395-23CA-DFBB-A2A2D7774758}"/>
              </a:ext>
            </a:extLst>
          </p:cNvPr>
          <p:cNvPicPr>
            <a:picLocks noChangeAspect="1"/>
          </p:cNvPicPr>
          <p:nvPr/>
        </p:nvPicPr>
        <p:blipFill>
          <a:blip r:embed="rId3"/>
          <a:stretch>
            <a:fillRect/>
          </a:stretch>
        </p:blipFill>
        <p:spPr>
          <a:xfrm>
            <a:off x="3106111" y="3396429"/>
            <a:ext cx="5979778" cy="3306345"/>
          </a:xfrm>
          <a:prstGeom prst="rect">
            <a:avLst/>
          </a:prstGeom>
        </p:spPr>
      </p:pic>
    </p:spTree>
    <p:extLst>
      <p:ext uri="{BB962C8B-B14F-4D97-AF65-F5344CB8AC3E}">
        <p14:creationId xmlns:p14="http://schemas.microsoft.com/office/powerpoint/2010/main" val="7545690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C8147E-C8FA-B38A-D878-026C045433D6}"/>
            </a:ext>
          </a:extLst>
        </p:cNvPr>
        <p:cNvGrpSpPr/>
        <p:nvPr/>
      </p:nvGrpSpPr>
      <p:grpSpPr>
        <a:xfrm>
          <a:off x="0" y="0"/>
          <a:ext cx="0" cy="0"/>
          <a:chOff x="0" y="0"/>
          <a:chExt cx="0" cy="0"/>
        </a:xfrm>
      </p:grpSpPr>
      <p:pic>
        <p:nvPicPr>
          <p:cNvPr id="4" name="Picture 3" descr="Colorful leaf patterns">
            <a:extLst>
              <a:ext uri="{FF2B5EF4-FFF2-40B4-BE49-F238E27FC236}">
                <a16:creationId xmlns:a16="http://schemas.microsoft.com/office/drawing/2014/main" id="{3BA34463-2432-A293-A4B7-845F8E2B951B}"/>
              </a:ext>
            </a:extLst>
          </p:cNvPr>
          <p:cNvPicPr>
            <a:picLocks noChangeAspect="1"/>
          </p:cNvPicPr>
          <p:nvPr/>
        </p:nvPicPr>
        <p:blipFill>
          <a:blip r:embed="rId2">
            <a:alphaModFix amt="60000"/>
          </a:blip>
          <a:srcRect t="5753" b="13890"/>
          <a:stretch>
            <a:fillRect/>
          </a:stretch>
        </p:blipFill>
        <p:spPr>
          <a:xfrm>
            <a:off x="1" y="1"/>
            <a:ext cx="12192000" cy="6857999"/>
          </a:xfrm>
          <a:prstGeom prst="rect">
            <a:avLst/>
          </a:prstGeom>
        </p:spPr>
      </p:pic>
      <p:sp>
        <p:nvSpPr>
          <p:cNvPr id="2" name="Title 1">
            <a:extLst>
              <a:ext uri="{FF2B5EF4-FFF2-40B4-BE49-F238E27FC236}">
                <a16:creationId xmlns:a16="http://schemas.microsoft.com/office/drawing/2014/main" id="{621E24FA-C96E-BE12-4FCE-04E27946B173}"/>
              </a:ext>
            </a:extLst>
          </p:cNvPr>
          <p:cNvSpPr>
            <a:spLocks noGrp="1"/>
          </p:cNvSpPr>
          <p:nvPr>
            <p:ph type="title"/>
          </p:nvPr>
        </p:nvSpPr>
        <p:spPr/>
        <p:txBody>
          <a:bodyPr/>
          <a:lstStyle/>
          <a:p>
            <a:r>
              <a:rPr lang="en-US" dirty="0"/>
              <a:t>Which Wildlife Are Most Affected?</a:t>
            </a:r>
          </a:p>
        </p:txBody>
      </p:sp>
      <p:sp>
        <p:nvSpPr>
          <p:cNvPr id="3" name="Content Placeholder 2">
            <a:extLst>
              <a:ext uri="{FF2B5EF4-FFF2-40B4-BE49-F238E27FC236}">
                <a16:creationId xmlns:a16="http://schemas.microsoft.com/office/drawing/2014/main" id="{64D2C280-4C6C-4F2C-3C6A-100AF75F6EC7}"/>
              </a:ext>
            </a:extLst>
          </p:cNvPr>
          <p:cNvSpPr>
            <a:spLocks noGrp="1"/>
          </p:cNvSpPr>
          <p:nvPr>
            <p:ph idx="1"/>
          </p:nvPr>
        </p:nvSpPr>
        <p:spPr/>
        <p:txBody>
          <a:bodyPr/>
          <a:lstStyle/>
          <a:p>
            <a:r>
              <a:rPr lang="en-US" dirty="0"/>
              <a:t>Top species involved:</a:t>
            </a:r>
          </a:p>
          <a:p>
            <a:pPr lvl="1"/>
            <a:r>
              <a:rPr lang="en-US" dirty="0"/>
              <a:t>Opossums</a:t>
            </a:r>
          </a:p>
          <a:p>
            <a:pPr lvl="1"/>
            <a:r>
              <a:rPr lang="en-US" dirty="0"/>
              <a:t>Raccoons</a:t>
            </a:r>
          </a:p>
          <a:p>
            <a:pPr lvl="1"/>
            <a:r>
              <a:rPr lang="en-US" dirty="0"/>
              <a:t>Armadillos</a:t>
            </a:r>
          </a:p>
          <a:p>
            <a:pPr lvl="1"/>
            <a:r>
              <a:rPr lang="en-US" dirty="0"/>
              <a:t>Squirrels</a:t>
            </a:r>
          </a:p>
          <a:p>
            <a:pPr lvl="1"/>
            <a:r>
              <a:rPr lang="en-US" dirty="0"/>
              <a:t>Snakes</a:t>
            </a:r>
          </a:p>
          <a:p>
            <a:endParaRPr lang="en-US" dirty="0"/>
          </a:p>
          <a:p>
            <a:endParaRPr lang="en-US" dirty="0"/>
          </a:p>
          <a:p>
            <a:endParaRPr lang="en-US" dirty="0"/>
          </a:p>
          <a:p>
            <a:r>
              <a:rPr lang="en-US" dirty="0"/>
              <a:t>Potentially reflect species behaviors and visibility to drivers</a:t>
            </a:r>
          </a:p>
        </p:txBody>
      </p:sp>
      <p:pic>
        <p:nvPicPr>
          <p:cNvPr id="5" name="Picture 4" descr="A graph with blue squares&#10;&#10;AI-generated content may be incorrect.">
            <a:extLst>
              <a:ext uri="{FF2B5EF4-FFF2-40B4-BE49-F238E27FC236}">
                <a16:creationId xmlns:a16="http://schemas.microsoft.com/office/drawing/2014/main" id="{3D179FDD-99E5-25D5-413B-0FC0E4E54577}"/>
              </a:ext>
            </a:extLst>
          </p:cNvPr>
          <p:cNvPicPr>
            <a:picLocks noChangeAspect="1"/>
          </p:cNvPicPr>
          <p:nvPr/>
        </p:nvPicPr>
        <p:blipFill>
          <a:blip r:embed="rId3"/>
          <a:stretch>
            <a:fillRect/>
          </a:stretch>
        </p:blipFill>
        <p:spPr>
          <a:xfrm>
            <a:off x="4994334" y="1715532"/>
            <a:ext cx="6585019" cy="3633077"/>
          </a:xfrm>
          <a:prstGeom prst="rect">
            <a:avLst/>
          </a:prstGeom>
        </p:spPr>
      </p:pic>
    </p:spTree>
    <p:extLst>
      <p:ext uri="{BB962C8B-B14F-4D97-AF65-F5344CB8AC3E}">
        <p14:creationId xmlns:p14="http://schemas.microsoft.com/office/powerpoint/2010/main" val="169214667"/>
      </p:ext>
    </p:extLst>
  </p:cSld>
  <p:clrMapOvr>
    <a:masterClrMapping/>
  </p:clrMapOvr>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122</TotalTime>
  <Words>1283</Words>
  <Application>Microsoft Office PowerPoint</Application>
  <PresentationFormat>Widescreen</PresentationFormat>
  <Paragraphs>128</Paragraphs>
  <Slides>19</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Aptos</vt:lpstr>
      <vt:lpstr>Arial</vt:lpstr>
      <vt:lpstr>Neue Haas Grotesk Text Pro</vt:lpstr>
      <vt:lpstr>VanillaVTI</vt:lpstr>
      <vt:lpstr>Protecting Wildlife on Florida’s Roads</vt:lpstr>
      <vt:lpstr>Why Wildlife-Vehicle Collisions Matter</vt:lpstr>
      <vt:lpstr>Research Question &amp; Goals</vt:lpstr>
      <vt:lpstr>The Dataset: Wildlife Collisions in Florida Parks (2005-2015)</vt:lpstr>
      <vt:lpstr>How I Analyzed the Data</vt:lpstr>
      <vt:lpstr>Where are the Collision Hotspots?</vt:lpstr>
      <vt:lpstr>When and Where Collisions Happen Most</vt:lpstr>
      <vt:lpstr>Does Park Attendance Affect Collisions</vt:lpstr>
      <vt:lpstr>Which Wildlife Are Most Affected?</vt:lpstr>
      <vt:lpstr>Understanding the Limits of the Data</vt:lpstr>
      <vt:lpstr>Using the Data to Protect Wildlife</vt:lpstr>
      <vt:lpstr>Putting Solutions Into Action</vt:lpstr>
      <vt:lpstr>Ethics in Wildlife Collision Data</vt:lpstr>
      <vt:lpstr>Summary &amp; Next Steps</vt:lpstr>
      <vt:lpstr>Questions?</vt:lpstr>
      <vt:lpstr>Answers Pt. 1</vt:lpstr>
      <vt:lpstr>Answers Pt. 2</vt:lpstr>
      <vt:lpstr>Answers Pt. 3</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Sarah Theriot</dc:creator>
  <cp:lastModifiedBy>Sarah Theriot</cp:lastModifiedBy>
  <cp:revision>2</cp:revision>
  <dcterms:created xsi:type="dcterms:W3CDTF">2025-07-06T18:04:40Z</dcterms:created>
  <dcterms:modified xsi:type="dcterms:W3CDTF">2025-08-11T01:43:14Z</dcterms:modified>
</cp:coreProperties>
</file>

<file path=docProps/thumbnail.jpeg>
</file>